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87" r:id="rId2"/>
    <p:sldId id="275" r:id="rId3"/>
    <p:sldId id="295" r:id="rId4"/>
    <p:sldId id="283" r:id="rId5"/>
    <p:sldId id="280" r:id="rId6"/>
    <p:sldId id="284" r:id="rId7"/>
    <p:sldId id="290" r:id="rId8"/>
    <p:sldId id="291" r:id="rId9"/>
    <p:sldId id="292" r:id="rId10"/>
    <p:sldId id="297" r:id="rId11"/>
    <p:sldId id="307" r:id="rId12"/>
    <p:sldId id="308" r:id="rId13"/>
    <p:sldId id="309" r:id="rId14"/>
    <p:sldId id="302" r:id="rId15"/>
    <p:sldId id="303" r:id="rId16"/>
    <p:sldId id="293" r:id="rId17"/>
    <p:sldId id="296" r:id="rId18"/>
    <p:sldId id="279" r:id="rId19"/>
    <p:sldId id="310" r:id="rId20"/>
    <p:sldId id="298" r:id="rId21"/>
    <p:sldId id="315" r:id="rId22"/>
    <p:sldId id="314" r:id="rId23"/>
    <p:sldId id="299" r:id="rId24"/>
    <p:sldId id="313" r:id="rId25"/>
  </p:sldIdLst>
  <p:sldSz cx="12192000" cy="6858000"/>
  <p:notesSz cx="6858000" cy="9144000"/>
  <p:embeddedFontLst>
    <p:embeddedFont>
      <p:font typeface="나눔고딕" panose="020B0600000101010101" charset="-127"/>
      <p:regular r:id="rId27"/>
      <p:bold r:id="rId28"/>
    </p:embeddedFont>
    <p:embeddedFont>
      <p:font typeface="나눔스퀘어_ac Bold" panose="020B0600000101010101" pitchFamily="50" charset="-127"/>
      <p:bold r:id="rId29"/>
    </p:embeddedFont>
    <p:embeddedFont>
      <p:font typeface="나눔스퀘어라운드 Bold" panose="020B0600000101010101" charset="-127"/>
      <p:bold r:id="rId30"/>
    </p:embeddedFont>
    <p:embeddedFont>
      <p:font typeface="Arial Rounded MT Bold" panose="020F0704030504030204" pitchFamily="34" charset="0"/>
      <p:regular r:id="rId31"/>
    </p:embeddedFont>
    <p:embeddedFont>
      <p:font typeface="DX방탄고딕" panose="02020600000000000000" pitchFamily="18" charset="-127"/>
      <p:regular r:id="rId32"/>
    </p:embeddedFont>
    <p:embeddedFont>
      <p:font typeface="나눔스퀘어 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휴먼모음T" panose="02030504000101010101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6" autoAdjust="0"/>
    <p:restoredTop sz="86085" autoAdjust="0"/>
  </p:normalViewPr>
  <p:slideViewPr>
    <p:cSldViewPr snapToGrid="0">
      <p:cViewPr>
        <p:scale>
          <a:sx n="50" d="100"/>
          <a:sy n="50" d="100"/>
        </p:scale>
        <p:origin x="576" y="32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754A4-7489-4148-A90E-FA30AE67E7B0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042AD-9D16-49D8-954E-F4E957C57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31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3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3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81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latinLnBrk="0">
              <a:buAutoNum type="arabicParenR"/>
            </a:pPr>
            <a:r>
              <a:rPr lang="en-US" altLang="ko-KR" sz="1200" dirty="0"/>
              <a:t> </a:t>
            </a:r>
            <a:r>
              <a:rPr lang="ko-KR" altLang="ko-KR" sz="1200" dirty="0"/>
              <a:t>안전성 판단 지표로 사용할 데이터의 다양성 </a:t>
            </a:r>
            <a:r>
              <a:rPr lang="en-US" altLang="ko-KR" sz="1200" dirty="0"/>
              <a:t>  </a:t>
            </a:r>
            <a:r>
              <a:rPr lang="ko-KR" altLang="ko-KR" sz="1200" dirty="0"/>
              <a:t>부족</a:t>
            </a:r>
            <a:endParaRPr lang="en-US" altLang="ko-KR" sz="1200" dirty="0"/>
          </a:p>
          <a:p>
            <a:pPr lvl="0" latinLnBrk="0"/>
            <a:endParaRPr lang="en-US" altLang="ko-KR" sz="1200" dirty="0"/>
          </a:p>
          <a:p>
            <a:pPr marL="514350" lvl="0" indent="-514350" latinLnBrk="0">
              <a:buAutoNum type="arabicParenR" startAt="2"/>
            </a:pPr>
            <a:r>
              <a:rPr lang="ko-KR" altLang="en-US" sz="1200" dirty="0"/>
              <a:t>도로명 데이터 확보 부족으로 순찰 경로 </a:t>
            </a:r>
            <a:r>
              <a:rPr lang="en-US" altLang="ko-KR" sz="1200" dirty="0"/>
              <a:t>  </a:t>
            </a:r>
          </a:p>
          <a:p>
            <a:pPr lvl="0" latinLnBrk="0"/>
            <a:r>
              <a:rPr lang="en-US" altLang="ko-KR" sz="1200" dirty="0"/>
              <a:t>    </a:t>
            </a:r>
            <a:r>
              <a:rPr lang="ko-KR" altLang="en-US" sz="1200" dirty="0"/>
              <a:t>선정 시 정확도 감소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3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이러한 사회문제에 대비해 방범을 위한 다양한 서비스가 마련되고 있긴 하다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err="1"/>
              <a:t>그예로</a:t>
            </a:r>
            <a:r>
              <a:rPr lang="ko-KR" altLang="en-US" sz="1200" spc="-15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범죄로부터 안전한 사회구현을 위해 행정안전부가 시행중인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치안안전 정보를 제공하는 생활안전지도 서비스가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spc="-150" dirty="0"/>
          </a:p>
          <a:p>
            <a:r>
              <a:rPr lang="ko-KR" altLang="en-US" sz="1200" spc="-15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1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37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2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65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5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96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3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6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1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4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5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3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0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5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1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8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6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7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40" y="598115"/>
            <a:ext cx="304246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새벽에도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안심하고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귀가하자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프로젝트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03587" y="5621528"/>
            <a:ext cx="4026684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레츠기릿</a:t>
            </a:r>
            <a:endParaRPr lang="en-US" altLang="ko-KR" sz="2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이혜준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원주성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이혁재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이다완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52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2.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분석과정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1CF91-5FD6-4488-8A04-63E3911A5E29}"/>
              </a:ext>
            </a:extLst>
          </p:cNvPr>
          <p:cNvSpPr txBox="1"/>
          <p:nvPr/>
        </p:nvSpPr>
        <p:spPr>
          <a:xfrm>
            <a:off x="6667501" y="1939542"/>
            <a:ext cx="4120674" cy="223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분석계획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</a:t>
            </a:r>
            <a:r>
              <a:rPr lang="en-US" altLang="ko-KR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1E5260-70A6-42B8-BA1D-0447EFA9ADE1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3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850244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1023042"/>
            <a:ext cx="4507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1)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4573F-DF66-420A-91CE-4D3147AF90B7}"/>
              </a:ext>
            </a:extLst>
          </p:cNvPr>
          <p:cNvSpPr/>
          <p:nvPr/>
        </p:nvSpPr>
        <p:spPr>
          <a:xfrm>
            <a:off x="1515520" y="4144908"/>
            <a:ext cx="5503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해당 지역구의 순찰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최적 경로 도출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6F2D3-9CA0-4ADB-AC66-98A26D6BD1E2}"/>
              </a:ext>
            </a:extLst>
          </p:cNvPr>
          <p:cNvSpPr/>
          <p:nvPr/>
        </p:nvSpPr>
        <p:spPr>
          <a:xfrm>
            <a:off x="1515520" y="4972110"/>
            <a:ext cx="9055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에서 선정된 지역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구 관할 경찰서의 순찰 관리 범위에 해당하지 않는 구역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방범시설이 부족하다고 판단되는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행정동</a:t>
            </a:r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9124B6-CD14-4430-A7A1-372526558712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607025DD-E10B-4637-B51E-F0CB7FB4EAB4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24450BDA-67A2-4DE2-87A0-A509BCB89907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1D026E-F940-4314-8342-9FB725C84E42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분석계획</a:t>
            </a:r>
          </a:p>
        </p:txBody>
      </p:sp>
    </p:spTree>
    <p:extLst>
      <p:ext uri="{BB962C8B-B14F-4D97-AF65-F5344CB8AC3E}">
        <p14:creationId xmlns:p14="http://schemas.microsoft.com/office/powerpoint/2010/main" val="145172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775559" y="2043440"/>
            <a:ext cx="941716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0">
              <a:buFont typeface="Wingdings" panose="05000000000000000000" pitchFamily="2" charset="2"/>
              <a:buChar char="à"/>
            </a:pP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인구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만명 당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발생건수 분석</a:t>
            </a:r>
          </a:p>
          <a:p>
            <a:pPr lvl="0" algn="just" latinLnBrk="0">
              <a:spcAft>
                <a:spcPts val="0"/>
              </a:spcAft>
            </a:pP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   </a:t>
            </a:r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서울시 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 건수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(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인구 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/100,000)</a:t>
            </a:r>
          </a:p>
          <a:p>
            <a:pPr marL="285750" lvl="0" indent="-285750" algn="just" latinLnBrk="0"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지역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2014~2018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증가와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발생건수의 상관관계 분석</a:t>
            </a: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775559" y="837623"/>
            <a:ext cx="7010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1(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을 위한 </a:t>
            </a:r>
            <a:r>
              <a:rPr lang="ko-KR" altLang="en-US" sz="24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작업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936B94-51E3-4CFD-9CCE-3FA3208E3BF9}"/>
              </a:ext>
            </a:extLst>
          </p:cNvPr>
          <p:cNvCxnSpPr>
            <a:cxnSpLocks/>
          </p:cNvCxnSpPr>
          <p:nvPr/>
        </p:nvCxnSpPr>
        <p:spPr>
          <a:xfrm>
            <a:off x="1775559" y="1383273"/>
            <a:ext cx="967641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1DFE4F-696F-4538-A290-481826DBB39D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E1302F1-38D7-4264-9A3F-1B21F938BA50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47A9C801-5BB2-4780-84E0-2603EA1AF23F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FE4D7-9679-4206-B8A5-F295FDDBD377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데이터전처리</a:t>
            </a:r>
            <a:endParaRPr lang="ko-KR" altLang="en-US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92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4573F-DF66-420A-91CE-4D3147AF90B7}"/>
              </a:ext>
            </a:extLst>
          </p:cNvPr>
          <p:cNvSpPr/>
          <p:nvPr/>
        </p:nvSpPr>
        <p:spPr>
          <a:xfrm>
            <a:off x="1779595" y="831405"/>
            <a:ext cx="800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2(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해당 지역구의 순찰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최적 경로 도출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을 위한 </a:t>
            </a:r>
            <a:r>
              <a:rPr lang="ko-KR" altLang="en-US" sz="24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작업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6F2D3-9CA0-4ADB-AC66-98A26D6BD1E2}"/>
              </a:ext>
            </a:extLst>
          </p:cNvPr>
          <p:cNvSpPr/>
          <p:nvPr/>
        </p:nvSpPr>
        <p:spPr>
          <a:xfrm>
            <a:off x="1775559" y="2028149"/>
            <a:ext cx="90555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에서 선정된 지역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구 관할 경찰서의 순찰 관리 범위에 해당하지 않는 구역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0"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관할서 당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관할 구역 시각화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: 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여성안전지킴이집과 관할 경찰서 위치 데이터를 이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</a:t>
            </a:r>
            <a:endParaRPr lang="en-US" altLang="ko-KR" sz="2000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방범시설이 부족하다고 판단되는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행정동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만명 당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안심벨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 분석 </a:t>
            </a:r>
          </a:p>
          <a:p>
            <a:pPr latinLnBrk="0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: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안심벨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(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인구 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10,000)</a:t>
            </a:r>
            <a:endParaRPr lang="ko-KR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latinLnBrk="0"/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1B643A-911D-489A-BE64-5921483604CD}"/>
              </a:ext>
            </a:extLst>
          </p:cNvPr>
          <p:cNvCxnSpPr>
            <a:cxnSpLocks/>
          </p:cNvCxnSpPr>
          <p:nvPr/>
        </p:nvCxnSpPr>
        <p:spPr>
          <a:xfrm>
            <a:off x="1775559" y="1383273"/>
            <a:ext cx="967641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A634F6-DAF5-4B29-B0E0-CA6A15B0948A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89A6088-EE0E-463D-BD85-2ECD3D7E35A0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E216C5B5-0B67-479F-A51A-D436FEB10982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48E87-659C-4550-807E-8406F812DDF1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데이터전처리</a:t>
            </a:r>
            <a:endParaRPr lang="ko-KR" altLang="en-US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15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293167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E6E2D9-EEB0-40DF-BBFD-E4C3F801E87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75"/>
          <a:stretch/>
        </p:blipFill>
        <p:spPr>
          <a:xfrm>
            <a:off x="6504972" y="2216496"/>
            <a:ext cx="5289630" cy="4415797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AD3435-37E0-492D-BA05-C575D091B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23147"/>
              </p:ext>
            </p:extLst>
          </p:nvPr>
        </p:nvGraphicFramePr>
        <p:xfrm>
          <a:off x="1825196" y="2936340"/>
          <a:ext cx="4591290" cy="3271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6835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3144455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54522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20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20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r>
                        <a:rPr lang="ko-KR" sz="20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만명 당 범죄발생 건수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2971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종로구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2263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영등포구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1447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1392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1372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DB7FA5-EC7C-4C7C-B317-97FD1B131969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1D525ADA-18AD-47E3-B797-064A6C0FBA01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4D71B181-514B-4A2C-8ECB-2EA3F3C9BA69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A6850-A0F7-4D18-9A01-DF14D34D967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319092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293167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AD3435-37E0-492D-BA05-C575D091B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7152"/>
              </p:ext>
            </p:extLst>
          </p:nvPr>
        </p:nvGraphicFramePr>
        <p:xfrm>
          <a:off x="1825196" y="2936340"/>
          <a:ext cx="4591290" cy="3271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6835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3144455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54522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20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20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CCTV</a:t>
                      </a:r>
                      <a:r>
                        <a:rPr lang="ko-KR" altLang="ko-KR" sz="20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와 범죄 상관계수</a:t>
                      </a:r>
                      <a:endParaRPr lang="ko-KR" sz="24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Segoe UI" panose="020B0502040204020203" pitchFamily="34" charset="0"/>
                        </a:rPr>
                        <a:t>-0.2347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강북구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-0.6446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동대문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-0.7089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송파구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-0.7657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-0.8038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85A7ED8-CC0B-48FA-AC55-2D2B2D80A01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4"/>
          <a:stretch/>
        </p:blipFill>
        <p:spPr>
          <a:xfrm>
            <a:off x="6539696" y="2251221"/>
            <a:ext cx="5382227" cy="4396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1DB75-69B9-430C-9FFD-AA0C6C050AFC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C1D86CF2-49B0-46C7-8371-68FB97A222A2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88C7995D-B90C-419C-AEB1-C9520A90821D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A6AF2-8EAB-4858-AE51-2848DB5D8EE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25578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983421" y="1373791"/>
            <a:ext cx="4192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TOP5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2023B29-A794-438A-8C3E-2DD1FF4D8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243982"/>
              </p:ext>
            </p:extLst>
          </p:nvPr>
        </p:nvGraphicFramePr>
        <p:xfrm>
          <a:off x="1983421" y="2139747"/>
          <a:ext cx="4042116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3776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2768340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18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r>
                        <a:rPr lang="ko-KR" sz="18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만명 당 범죄발생 건수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2971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종로구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2263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영등포구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1447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600" kern="100" dirty="0">
                        <a:effectLst/>
                        <a:highlight>
                          <a:srgbClr val="FFFF00"/>
                        </a:highligh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1392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1372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9895A1-6F18-4ACE-803C-408FB5E5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877105"/>
              </p:ext>
            </p:extLst>
          </p:nvPr>
        </p:nvGraphicFramePr>
        <p:xfrm>
          <a:off x="7150604" y="2136311"/>
          <a:ext cx="4042116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3776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2768340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18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CCTV</a:t>
                      </a:r>
                      <a:r>
                        <a:rPr lang="ko-KR" altLang="ko-KR" sz="18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와 범죄 상관계수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600" kern="100" dirty="0">
                        <a:effectLst/>
                        <a:highlight>
                          <a:srgbClr val="FFFF00"/>
                        </a:highligh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Segoe UI" panose="020B0502040204020203" pitchFamily="34" charset="0"/>
                        </a:rPr>
                        <a:t>-0.2347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강북구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-0.6446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동대문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-0.7089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송파구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-0.7657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-0.8038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B33ABF-D73A-4E88-AB35-10435A3EE5D6}"/>
              </a:ext>
            </a:extLst>
          </p:cNvPr>
          <p:cNvSpPr/>
          <p:nvPr/>
        </p:nvSpPr>
        <p:spPr>
          <a:xfrm>
            <a:off x="7118898" y="1373791"/>
            <a:ext cx="4399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 증설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의 효과가 적은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TOP5</a:t>
            </a:r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04C61-B75E-4242-9636-69B867B4ADB2}"/>
              </a:ext>
            </a:extLst>
          </p:cNvPr>
          <p:cNvSpPr/>
          <p:nvPr/>
        </p:nvSpPr>
        <p:spPr>
          <a:xfrm>
            <a:off x="2704271" y="5617854"/>
            <a:ext cx="78997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두 조건을 모두 충족시키는 유일한 지역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용산구</a:t>
            </a:r>
            <a:endParaRPr lang="en-US" altLang="ko-KR" sz="2800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2EC630-7C95-487D-A9EE-8F755F42CE82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5764FD93-F204-4A98-91B8-7EE4AE7E352B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CC3927C-4EC8-40AF-8658-BDE9B7DD9E55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B7F19-87C2-4330-ADE2-F13056AA303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36686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3.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분석결과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71E519-28A9-42EE-9F48-76FF0D0D35A9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4B1D28-A2FF-4871-B4D1-406FFCE8E4B9}"/>
              </a:ext>
            </a:extLst>
          </p:cNvPr>
          <p:cNvSpPr txBox="1"/>
          <p:nvPr/>
        </p:nvSpPr>
        <p:spPr>
          <a:xfrm>
            <a:off x="6572251" y="2169598"/>
            <a:ext cx="4120674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</a:t>
            </a:r>
            <a:r>
              <a:rPr lang="ko-KR" altLang="en-US" sz="32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순찰지</a:t>
            </a: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</a:t>
            </a:r>
            <a:r>
              <a:rPr lang="ko-KR" altLang="en-US" sz="32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순찰지</a:t>
            </a: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 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94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3920FC-BF1E-4248-A469-C1AD912A8A24}"/>
              </a:ext>
            </a:extLst>
          </p:cNvPr>
          <p:cNvSpPr/>
          <p:nvPr/>
        </p:nvSpPr>
        <p:spPr>
          <a:xfrm>
            <a:off x="9717436" y="54000"/>
            <a:ext cx="2476911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54C702F-53BB-4EFA-B585-F5A47421DD74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E18A0213-1BED-4F28-AAB6-61501771AA44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A56F1-3289-4FEF-B995-80F928C441DE}"/>
              </a:ext>
            </a:extLst>
          </p:cNvPr>
          <p:cNvSpPr txBox="1"/>
          <p:nvPr/>
        </p:nvSpPr>
        <p:spPr>
          <a:xfrm>
            <a:off x="10145946" y="8143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최적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순찰지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안</a:t>
            </a:r>
          </a:p>
        </p:txBody>
      </p:sp>
    </p:spTree>
    <p:extLst>
      <p:ext uri="{BB962C8B-B14F-4D97-AF65-F5344CB8AC3E}">
        <p14:creationId xmlns:p14="http://schemas.microsoft.com/office/powerpoint/2010/main" val="177079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F1F45-5C41-4289-B34F-9556B85D07DF}"/>
              </a:ext>
            </a:extLst>
          </p:cNvPr>
          <p:cNvSpPr/>
          <p:nvPr/>
        </p:nvSpPr>
        <p:spPr>
          <a:xfrm>
            <a:off x="9717436" y="54000"/>
            <a:ext cx="2476911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16B3454B-599E-4A89-B754-2E72F406215A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687E993-D87F-4D19-92BC-65DA902EFC2E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FB29C-E96A-43ED-AE22-27EEBC34B434}"/>
              </a:ext>
            </a:extLst>
          </p:cNvPr>
          <p:cNvSpPr txBox="1"/>
          <p:nvPr/>
        </p:nvSpPr>
        <p:spPr>
          <a:xfrm>
            <a:off x="10145946" y="8143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최적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순찰지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안</a:t>
            </a:r>
          </a:p>
        </p:txBody>
      </p:sp>
    </p:spTree>
    <p:extLst>
      <p:ext uri="{BB962C8B-B14F-4D97-AF65-F5344CB8AC3E}">
        <p14:creationId xmlns:p14="http://schemas.microsoft.com/office/powerpoint/2010/main" val="110595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687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1.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연구배경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2951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2.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분석과정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2215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3.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분석결과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68329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4.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437" y="3048344"/>
            <a:ext cx="2322620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사회문제 인식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4450" y="3044401"/>
            <a:ext cx="253497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분석계획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0190" y="3048344"/>
            <a:ext cx="2534972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49079" y="3048344"/>
            <a:ext cx="2150225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한계점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7378" y="244983"/>
            <a:ext cx="1324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목차</a:t>
            </a:r>
            <a:endParaRPr lang="en-US" altLang="ko-KR" sz="44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47450" y="26526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7978" y="26551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662162" y="26576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654528" y="26601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8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4.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E7A29C-BEBE-44C6-AFE4-E8B3AE4ED297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C105DA-495A-486C-9547-EF50296546E9}"/>
              </a:ext>
            </a:extLst>
          </p:cNvPr>
          <p:cNvSpPr txBox="1"/>
          <p:nvPr/>
        </p:nvSpPr>
        <p:spPr>
          <a:xfrm>
            <a:off x="6667501" y="2187192"/>
            <a:ext cx="4120674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한계점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126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2EE44C-75A3-4F49-9F19-3250FC31BB57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89D5F58-CB4C-4B53-B0A9-F91BCF36BA8A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B2DDD9F1-142B-4100-B3F5-8308A935A43B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C7903A-05E9-4684-8070-E234EE6D6C77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기대효과</a:t>
            </a:r>
          </a:p>
        </p:txBody>
      </p:sp>
      <p:pic>
        <p:nvPicPr>
          <p:cNvPr id="3074" name="Picture 2" descr="decrease crime rate pictogram에 대한 이미지 검색결과">
            <a:extLst>
              <a:ext uri="{FF2B5EF4-FFF2-40B4-BE49-F238E27FC236}">
                <a16:creationId xmlns:a16="http://schemas.microsoft.com/office/drawing/2014/main" id="{FAB56B7D-4188-472A-9086-0472C87A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420" y="2221590"/>
            <a:ext cx="3536269" cy="29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0AB5E8-FD37-4233-9506-4A2FA585D7E4}"/>
              </a:ext>
            </a:extLst>
          </p:cNvPr>
          <p:cNvSpPr txBox="1"/>
          <p:nvPr/>
        </p:nvSpPr>
        <p:spPr>
          <a:xfrm>
            <a:off x="1367700" y="0"/>
            <a:ext cx="1037788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“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사후 조치 방식에서 </a:t>
            </a:r>
            <a:endParaRPr lang="en-US" altLang="ko-KR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 예방 방식으로 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패러다임 변화 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  <a:p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						   </a:t>
            </a:r>
            <a:r>
              <a:rPr lang="en-US" altLang="ko-KR" sz="4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 </a:t>
            </a:r>
            <a:r>
              <a:rPr lang="en-US" altLang="ko-KR" sz="72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”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AB4074-EB10-4A75-8AB2-5331FAB79999}"/>
              </a:ext>
            </a:extLst>
          </p:cNvPr>
          <p:cNvSpPr/>
          <p:nvPr/>
        </p:nvSpPr>
        <p:spPr>
          <a:xfrm>
            <a:off x="1737236" y="4714905"/>
            <a:ext cx="3158614" cy="64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53B0A7-357C-4115-A02B-0053201D3055}"/>
              </a:ext>
            </a:extLst>
          </p:cNvPr>
          <p:cNvSpPr txBox="1"/>
          <p:nvPr/>
        </p:nvSpPr>
        <p:spPr>
          <a:xfrm>
            <a:off x="1863748" y="4935647"/>
            <a:ext cx="315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범죄 발생 건수 감소</a:t>
            </a:r>
            <a:endParaRPr lang="ko-KR" altLang="en-US" dirty="0"/>
          </a:p>
        </p:txBody>
      </p:sp>
      <p:pic>
        <p:nvPicPr>
          <p:cNvPr id="4098" name="Picture 2" descr="low anxiety pictogram에 대한 이미지 검색결과">
            <a:extLst>
              <a:ext uri="{FF2B5EF4-FFF2-40B4-BE49-F238E27FC236}">
                <a16:creationId xmlns:a16="http://schemas.microsoft.com/office/drawing/2014/main" id="{2612F389-65F7-46BD-AAE0-30C05D899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15" y="2249865"/>
            <a:ext cx="2476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E961CB-FCD3-493E-ACC4-019B69B0BE45}"/>
              </a:ext>
            </a:extLst>
          </p:cNvPr>
          <p:cNvSpPr/>
          <p:nvPr/>
        </p:nvSpPr>
        <p:spPr>
          <a:xfrm>
            <a:off x="5855846" y="4631382"/>
            <a:ext cx="2686423" cy="312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68EE9-F2E2-4A3F-A037-27408DAECC0C}"/>
              </a:ext>
            </a:extLst>
          </p:cNvPr>
          <p:cNvSpPr txBox="1"/>
          <p:nvPr/>
        </p:nvSpPr>
        <p:spPr>
          <a:xfrm>
            <a:off x="5502105" y="4935647"/>
            <a:ext cx="31586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늦은 시각 귀가하는</a:t>
            </a:r>
            <a:endParaRPr lang="en-US" altLang="ko-KR" sz="2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sz="2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행인들의 </a:t>
            </a:r>
            <a:endParaRPr lang="en-US" altLang="ko-KR" sz="2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sz="2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심리적 불안감 감소 </a:t>
            </a:r>
            <a:endParaRPr lang="en-US" altLang="ko-KR" sz="2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63B7D83A-6280-42B1-B49E-ACB670F93811}"/>
              </a:ext>
            </a:extLst>
          </p:cNvPr>
          <p:cNvSpPr/>
          <p:nvPr/>
        </p:nvSpPr>
        <p:spPr>
          <a:xfrm>
            <a:off x="5905501" y="2495970"/>
            <a:ext cx="613625" cy="1087395"/>
          </a:xfrm>
          <a:prstGeom prst="downArrow">
            <a:avLst/>
          </a:prstGeom>
          <a:noFill/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00" name="Picture 4" descr="safe road icon에 대한 이미지 검색결과">
            <a:extLst>
              <a:ext uri="{FF2B5EF4-FFF2-40B4-BE49-F238E27FC236}">
                <a16:creationId xmlns:a16="http://schemas.microsoft.com/office/drawing/2014/main" id="{09667E97-4E5E-4C9B-AFD8-F0C81CD9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01" y="2527583"/>
            <a:ext cx="2044417" cy="20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329DA5F-6583-49C9-BFB6-F1D4986947AB}"/>
              </a:ext>
            </a:extLst>
          </p:cNvPr>
          <p:cNvSpPr txBox="1"/>
          <p:nvPr/>
        </p:nvSpPr>
        <p:spPr>
          <a:xfrm>
            <a:off x="9185898" y="4839117"/>
            <a:ext cx="315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안전한 귀갓길 조성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5F0B00-3550-43DF-9393-F0436234C33F}"/>
              </a:ext>
            </a:extLst>
          </p:cNvPr>
          <p:cNvSpPr/>
          <p:nvPr/>
        </p:nvSpPr>
        <p:spPr>
          <a:xfrm rot="5400000">
            <a:off x="7008742" y="3977463"/>
            <a:ext cx="45719" cy="146303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2A35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F80B75-0580-4484-9955-437975F9C216}"/>
              </a:ext>
            </a:extLst>
          </p:cNvPr>
          <p:cNvSpPr/>
          <p:nvPr/>
        </p:nvSpPr>
        <p:spPr>
          <a:xfrm rot="5400000">
            <a:off x="10723249" y="3958830"/>
            <a:ext cx="45719" cy="146303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2A35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256F7D-6021-4BCA-9AD2-00FD86660F26}"/>
              </a:ext>
            </a:extLst>
          </p:cNvPr>
          <p:cNvSpPr/>
          <p:nvPr/>
        </p:nvSpPr>
        <p:spPr>
          <a:xfrm rot="5400000">
            <a:off x="3014694" y="3939291"/>
            <a:ext cx="45719" cy="146303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2A35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334EDB-E9AE-45CB-B21E-79E724B6E11C}"/>
              </a:ext>
            </a:extLst>
          </p:cNvPr>
          <p:cNvCxnSpPr>
            <a:stCxn id="3074" idx="3"/>
          </p:cNvCxnSpPr>
          <p:nvPr/>
        </p:nvCxnSpPr>
        <p:spPr>
          <a:xfrm>
            <a:off x="4805689" y="3714528"/>
            <a:ext cx="69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10F8D12-ECB4-4003-A61A-0554A3BAE975}"/>
              </a:ext>
            </a:extLst>
          </p:cNvPr>
          <p:cNvCxnSpPr/>
          <p:nvPr/>
        </p:nvCxnSpPr>
        <p:spPr>
          <a:xfrm>
            <a:off x="8523219" y="3695256"/>
            <a:ext cx="69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98DD78-34F0-4C45-AE01-1E9CC9377C56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0F582593-EF2D-4BBE-9FB0-7CD11C20011A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A5234A4D-DE94-481E-ABD5-9E3219F2F8B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CB2A8-2987-42D9-BCE9-686B54506401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한계점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73F1C6-4824-4D59-917E-7C887C366BFA}"/>
              </a:ext>
            </a:extLst>
          </p:cNvPr>
          <p:cNvSpPr txBox="1"/>
          <p:nvPr/>
        </p:nvSpPr>
        <p:spPr>
          <a:xfrm>
            <a:off x="2683383" y="4149958"/>
            <a:ext cx="31461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01</a:t>
            </a:r>
          </a:p>
          <a:p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안전성 </a:t>
            </a:r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판단</a:t>
            </a:r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지표로 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사용할 </a:t>
            </a:r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데이터의 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다양성 </a:t>
            </a:r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부족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7EEB3D-9B98-459B-B993-30F1C759C6FA}"/>
              </a:ext>
            </a:extLst>
          </p:cNvPr>
          <p:cNvSpPr txBox="1"/>
          <p:nvPr/>
        </p:nvSpPr>
        <p:spPr>
          <a:xfrm>
            <a:off x="7328700" y="4149957"/>
            <a:ext cx="31461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02</a:t>
            </a:r>
          </a:p>
          <a:p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도로명 데이터 확보 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부족으로 순찰 경로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선정 시 정확도 감소 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5E324-326A-485B-9EF0-14361A29B9BE}"/>
              </a:ext>
            </a:extLst>
          </p:cNvPr>
          <p:cNvSpPr/>
          <p:nvPr/>
        </p:nvSpPr>
        <p:spPr>
          <a:xfrm>
            <a:off x="3042808" y="417606"/>
            <a:ext cx="2278484" cy="34104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063D49-C68F-4B38-8CD4-0D3FC148B378}"/>
              </a:ext>
            </a:extLst>
          </p:cNvPr>
          <p:cNvSpPr/>
          <p:nvPr/>
        </p:nvSpPr>
        <p:spPr>
          <a:xfrm>
            <a:off x="3199195" y="803380"/>
            <a:ext cx="1965709" cy="2309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D48B39E-AFD5-4FA8-9E51-A2FAD7D2872C}"/>
              </a:ext>
            </a:extLst>
          </p:cNvPr>
          <p:cNvGrpSpPr/>
          <p:nvPr/>
        </p:nvGrpSpPr>
        <p:grpSpPr>
          <a:xfrm>
            <a:off x="3791518" y="0"/>
            <a:ext cx="464943" cy="625257"/>
            <a:chOff x="8116019" y="438377"/>
            <a:chExt cx="464943" cy="62525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1610060-1579-49B9-85A9-9CB3A8BB78CD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0F8B34E-4E9A-4670-AA82-635EE373B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46530F7-9B28-4634-ABB5-C73DC3D19D1E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EC981EC-1720-4F89-85DF-78EC3C1E43F1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565E18-E99B-41B6-90A0-EF1F72A50C4C}"/>
              </a:ext>
            </a:extLst>
          </p:cNvPr>
          <p:cNvGrpSpPr/>
          <p:nvPr/>
        </p:nvGrpSpPr>
        <p:grpSpPr>
          <a:xfrm>
            <a:off x="7593636" y="0"/>
            <a:ext cx="2278484" cy="3828082"/>
            <a:chOff x="7593636" y="0"/>
            <a:chExt cx="2278484" cy="382808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47A640A-BCBC-4384-993C-B35D0B1D94F3}"/>
                </a:ext>
              </a:extLst>
            </p:cNvPr>
            <p:cNvSpPr/>
            <p:nvPr/>
          </p:nvSpPr>
          <p:spPr>
            <a:xfrm>
              <a:off x="7593636" y="417606"/>
              <a:ext cx="2278484" cy="34104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BC23E98-5F07-457A-841D-9B45E4E7C58A}"/>
                </a:ext>
              </a:extLst>
            </p:cNvPr>
            <p:cNvSpPr/>
            <p:nvPr/>
          </p:nvSpPr>
          <p:spPr>
            <a:xfrm>
              <a:off x="7750023" y="803380"/>
              <a:ext cx="1965709" cy="2309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1683C74-AD3A-437D-87F8-553AAB3E36EC}"/>
                </a:ext>
              </a:extLst>
            </p:cNvPr>
            <p:cNvGrpSpPr/>
            <p:nvPr/>
          </p:nvGrpSpPr>
          <p:grpSpPr>
            <a:xfrm>
              <a:off x="8342346" y="0"/>
              <a:ext cx="464943" cy="625257"/>
              <a:chOff x="8116019" y="438377"/>
              <a:chExt cx="464943" cy="625257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4E371E7-B6E7-4381-BC2E-BFA8B80E8B27}"/>
                  </a:ext>
                </a:extLst>
              </p:cNvPr>
              <p:cNvSpPr/>
              <p:nvPr/>
            </p:nvSpPr>
            <p:spPr>
              <a:xfrm>
                <a:off x="8441477" y="918282"/>
                <a:ext cx="139485" cy="14535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94DB3B9-5A41-4794-ADE8-F455EEDD64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03086" y="534107"/>
                <a:ext cx="316426" cy="46166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6B0C49E4-E1D9-4ADD-BD16-DAE3C91FC217}"/>
                  </a:ext>
                </a:extLst>
              </p:cNvPr>
              <p:cNvSpPr/>
              <p:nvPr/>
            </p:nvSpPr>
            <p:spPr>
              <a:xfrm>
                <a:off x="8141094" y="502072"/>
                <a:ext cx="316425" cy="3218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F3C80C8-D854-483A-9453-A7E3EBE1287D}"/>
                  </a:ext>
                </a:extLst>
              </p:cNvPr>
              <p:cNvSpPr/>
              <p:nvPr/>
            </p:nvSpPr>
            <p:spPr>
              <a:xfrm>
                <a:off x="8116019" y="438377"/>
                <a:ext cx="216000" cy="216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052" name="Picture 4" descr="no street address pictogram에 대한 이미지 검색결과">
              <a:extLst>
                <a:ext uri="{FF2B5EF4-FFF2-40B4-BE49-F238E27FC236}">
                  <a16:creationId xmlns:a16="http://schemas.microsoft.com/office/drawing/2014/main" id="{00C41EA8-C467-4E48-B804-401277E02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054" y="1011031"/>
              <a:ext cx="1804686" cy="174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8A22BDC3-2980-4EF3-8325-21D182FB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36" y="949519"/>
            <a:ext cx="1657350" cy="17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E1BFB26E-DD51-4FDF-B42D-189F33B59115}"/>
              </a:ext>
            </a:extLst>
          </p:cNvPr>
          <p:cNvGrpSpPr/>
          <p:nvPr/>
        </p:nvGrpSpPr>
        <p:grpSpPr>
          <a:xfrm>
            <a:off x="4098243" y="744243"/>
            <a:ext cx="158218" cy="2428058"/>
            <a:chOff x="6096000" y="619942"/>
            <a:chExt cx="158218" cy="242805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64222B-EBA8-4BBD-A3E3-38A555613A5E}"/>
                </a:ext>
              </a:extLst>
            </p:cNvPr>
            <p:cNvSpPr/>
            <p:nvPr/>
          </p:nvSpPr>
          <p:spPr>
            <a:xfrm rot="1522144">
              <a:off x="6096000" y="619943"/>
              <a:ext cx="143072" cy="2428057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9E1BD54-FB61-4655-8167-FB857596CADA}"/>
                </a:ext>
              </a:extLst>
            </p:cNvPr>
            <p:cNvSpPr/>
            <p:nvPr/>
          </p:nvSpPr>
          <p:spPr>
            <a:xfrm rot="20126500">
              <a:off x="6111146" y="619942"/>
              <a:ext cx="143072" cy="2428057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57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519" y="669372"/>
            <a:ext cx="619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데이터 분석을 위해 사용된 프로그램 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573519" y="1347616"/>
            <a:ext cx="539901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R에 대한 이미지 검색결과">
            <a:extLst>
              <a:ext uri="{FF2B5EF4-FFF2-40B4-BE49-F238E27FC236}">
                <a16:creationId xmlns:a16="http://schemas.microsoft.com/office/drawing/2014/main" id="{D1BC9944-4050-4FB7-8CDA-703BA25C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51" y="2651332"/>
            <a:ext cx="5054274" cy="130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63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3018" y="2752815"/>
            <a:ext cx="539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감사합니다</a:t>
            </a:r>
            <a:r>
              <a:rPr lang="en-US" altLang="ko-KR" sz="36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64F636-786B-4AD3-BCEA-C722B5AF67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501" y="5741043"/>
            <a:ext cx="1034251" cy="940441"/>
          </a:xfrm>
          <a:prstGeom prst="rect">
            <a:avLst/>
          </a:prstGeom>
          <a:effectLst>
            <a:softEdge rad="101600"/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10636A-7F3A-42FE-BC44-5CBE42858889}"/>
              </a:ext>
            </a:extLst>
          </p:cNvPr>
          <p:cNvCxnSpPr/>
          <p:nvPr/>
        </p:nvCxnSpPr>
        <p:spPr>
          <a:xfrm>
            <a:off x="5080555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1.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연구배경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AD7EB5-6D23-45E1-98DC-7AA978A6C0A9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294A0-F080-4BF7-B4C9-071299B65D90}"/>
              </a:ext>
            </a:extLst>
          </p:cNvPr>
          <p:cNvSpPr txBox="1"/>
          <p:nvPr/>
        </p:nvSpPr>
        <p:spPr>
          <a:xfrm>
            <a:off x="6705601" y="2225292"/>
            <a:ext cx="4120674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사회문제 인식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현황분석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2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98049" y="6250051"/>
            <a:ext cx="240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여성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인 가구 증가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 descr="https://newsimg.sedaily.com/2019/07/01/1VLIX55ELU_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29" y="1540229"/>
            <a:ext cx="4266456" cy="44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[디지털스토리] 어둑한 밤길…누군가 나를 따라온다 -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2"/>
          <a:stretch/>
        </p:blipFill>
        <p:spPr bwMode="auto">
          <a:xfrm>
            <a:off x="6545209" y="1523999"/>
            <a:ext cx="4787355" cy="43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7207296" y="6280062"/>
            <a:ext cx="356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주거지와 노상에서 성범죄 최다 발생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6878" y="383232"/>
            <a:ext cx="4937762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여성의 귀갓길 안전이 위협받는 상황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543E17D-593A-41C2-B1E1-D8585ACF65CD}"/>
              </a:ext>
            </a:extLst>
          </p:cNvPr>
          <p:cNvGrpSpPr/>
          <p:nvPr/>
        </p:nvGrpSpPr>
        <p:grpSpPr>
          <a:xfrm>
            <a:off x="10523392" y="54000"/>
            <a:ext cx="1980921" cy="483822"/>
            <a:chOff x="10475266" y="454361"/>
            <a:chExt cx="1980921" cy="48382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142CAB2-3907-48FF-9348-720989E89CF8}"/>
                </a:ext>
              </a:extLst>
            </p:cNvPr>
            <p:cNvSpPr/>
            <p:nvPr/>
          </p:nvSpPr>
          <p:spPr>
            <a:xfrm>
              <a:off x="10475266" y="454361"/>
              <a:ext cx="1670956" cy="46166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5C6EA30C-DE95-44CF-91A0-08074AE88D85}"/>
                </a:ext>
              </a:extLst>
            </p:cNvPr>
            <p:cNvSpPr/>
            <p:nvPr/>
          </p:nvSpPr>
          <p:spPr>
            <a:xfrm rot="18907022">
              <a:off x="11839732" y="679203"/>
              <a:ext cx="298256" cy="13109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9A67D9B0-DB0F-4009-BF2A-B356FEDF8E42}"/>
                </a:ext>
              </a:extLst>
            </p:cNvPr>
            <p:cNvSpPr/>
            <p:nvPr/>
          </p:nvSpPr>
          <p:spPr>
            <a:xfrm rot="8137347">
              <a:off x="11952395" y="789992"/>
              <a:ext cx="295279" cy="1481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F2CDDB-6AD6-4227-8CA0-33D218CDE66A}"/>
                </a:ext>
              </a:extLst>
            </p:cNvPr>
            <p:cNvSpPr txBox="1"/>
            <p:nvPr/>
          </p:nvSpPr>
          <p:spPr>
            <a:xfrm>
              <a:off x="10534397" y="478057"/>
              <a:ext cx="1921790" cy="38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사회문제 인식</a:t>
              </a:r>
            </a:p>
          </p:txBody>
        </p:sp>
      </p:grp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36A56E7A-1EB9-4E08-8192-64481B1E18CE}"/>
              </a:ext>
            </a:extLst>
          </p:cNvPr>
          <p:cNvSpPr/>
          <p:nvPr/>
        </p:nvSpPr>
        <p:spPr>
          <a:xfrm>
            <a:off x="6964692" y="1062227"/>
            <a:ext cx="336930" cy="956003"/>
          </a:xfrm>
          <a:custGeom>
            <a:avLst/>
            <a:gdLst>
              <a:gd name="connsiteX0" fmla="*/ 26844 w 336930"/>
              <a:gd name="connsiteY0" fmla="*/ 40327 h 956003"/>
              <a:gd name="connsiteX1" fmla="*/ 26844 w 336930"/>
              <a:gd name="connsiteY1" fmla="*/ 892734 h 956003"/>
              <a:gd name="connsiteX2" fmla="*/ 305814 w 336930"/>
              <a:gd name="connsiteY2" fmla="*/ 799744 h 956003"/>
              <a:gd name="connsiteX3" fmla="*/ 305814 w 336930"/>
              <a:gd name="connsiteY3" fmla="*/ 55826 h 956003"/>
              <a:gd name="connsiteX4" fmla="*/ 88837 w 336930"/>
              <a:gd name="connsiteY4" fmla="*/ 133317 h 956003"/>
              <a:gd name="connsiteX5" fmla="*/ 88837 w 336930"/>
              <a:gd name="connsiteY5" fmla="*/ 768748 h 956003"/>
              <a:gd name="connsiteX6" fmla="*/ 228322 w 336930"/>
              <a:gd name="connsiteY6" fmla="*/ 784246 h 956003"/>
              <a:gd name="connsiteX7" fmla="*/ 212824 w 336930"/>
              <a:gd name="connsiteY7" fmla="*/ 210809 h 956003"/>
              <a:gd name="connsiteX8" fmla="*/ 212824 w 336930"/>
              <a:gd name="connsiteY8" fmla="*/ 210809 h 9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930" h="956003">
                <a:moveTo>
                  <a:pt x="26844" y="40327"/>
                </a:moveTo>
                <a:cubicBezTo>
                  <a:pt x="3596" y="403245"/>
                  <a:pt x="-19651" y="766164"/>
                  <a:pt x="26844" y="892734"/>
                </a:cubicBezTo>
                <a:cubicBezTo>
                  <a:pt x="73339" y="1019304"/>
                  <a:pt x="259319" y="939229"/>
                  <a:pt x="305814" y="799744"/>
                </a:cubicBezTo>
                <a:cubicBezTo>
                  <a:pt x="352309" y="660259"/>
                  <a:pt x="341977" y="166897"/>
                  <a:pt x="305814" y="55826"/>
                </a:cubicBezTo>
                <a:cubicBezTo>
                  <a:pt x="269651" y="-55245"/>
                  <a:pt x="125000" y="14497"/>
                  <a:pt x="88837" y="133317"/>
                </a:cubicBezTo>
                <a:cubicBezTo>
                  <a:pt x="52674" y="252137"/>
                  <a:pt x="65590" y="660260"/>
                  <a:pt x="88837" y="768748"/>
                </a:cubicBezTo>
                <a:cubicBezTo>
                  <a:pt x="112084" y="877236"/>
                  <a:pt x="207658" y="877236"/>
                  <a:pt x="228322" y="784246"/>
                </a:cubicBezTo>
                <a:cubicBezTo>
                  <a:pt x="248987" y="691256"/>
                  <a:pt x="212824" y="210809"/>
                  <a:pt x="212824" y="210809"/>
                </a:cubicBezTo>
                <a:lnTo>
                  <a:pt x="212824" y="210809"/>
                </a:ln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duct tape icon에 대한 이미지 검색결과">
            <a:extLst>
              <a:ext uri="{FF2B5EF4-FFF2-40B4-BE49-F238E27FC236}">
                <a16:creationId xmlns:a16="http://schemas.microsoft.com/office/drawing/2014/main" id="{F712B968-66F2-4832-BFF2-593F40B3C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63040" y="1156492"/>
            <a:ext cx="1447800" cy="132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duct tape icon에 대한 이미지 검색결과">
            <a:extLst>
              <a:ext uri="{FF2B5EF4-FFF2-40B4-BE49-F238E27FC236}">
                <a16:creationId xmlns:a16="http://schemas.microsoft.com/office/drawing/2014/main" id="{47A672F4-62D4-4072-B35E-396E86FA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67300" y="5029896"/>
            <a:ext cx="1447800" cy="132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08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93F6E5-569E-46E5-AB22-CB98D4F5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8F5E14-4681-4C0E-9E49-F5872854EB67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05B189-B13E-48CB-9ECC-57CA25660C31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6E969B-475D-4613-BF52-8CD5AFFD6227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B92B15EE-23A0-4544-B95C-7DD8DF180BD1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BB1A960-03D5-4A15-B4CB-9B1BD7779501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3C8575-C298-4CC4-9AEA-E0ACCD86CC33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60525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AFA13-163C-4A8D-BD27-0250D74D3D56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E929BF-B12B-42DB-A001-82F3664C8B89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F32D984C-A9F7-4BCF-B037-7DEDF9410D77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ED3BEA4-4CF3-4086-B77B-57B2B4526DDE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142349-2742-4E10-9E1F-B4122F755942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403187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0A2562-56A3-4C2F-852D-0D204A40AEB2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532583-85D6-4A2B-B63B-A656E2C62FFC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6CA515F-1C2E-4CEB-91E2-23A32643D1B5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558F3505-00E7-4CA5-A68B-4BE8B048642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94967E-0E71-4860-B038-F74ABF992C8C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154905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7028B2BE-B974-4941-8AC3-3DA5B38A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58" y="2020883"/>
            <a:ext cx="3776025" cy="37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0E6D5C-D698-4118-B624-6BA7A7E8FA6B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BBFAD0-993B-4A06-9F92-8D2103D90C6E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9D48E3BF-719B-48C5-92B6-A833E18C827F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865F0A1-A467-483B-9598-248C7952B156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99D82F-B29D-4C78-BF3D-C3A51ED4A545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237265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7028B2BE-B974-4941-8AC3-3DA5B38A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58" y="2020883"/>
            <a:ext cx="3776025" cy="37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5CFAC6-CDBA-41E3-8BD0-6A322BBC3BDF}"/>
              </a:ext>
            </a:extLst>
          </p:cNvPr>
          <p:cNvSpPr/>
          <p:nvPr/>
        </p:nvSpPr>
        <p:spPr>
          <a:xfrm>
            <a:off x="0" y="1277002"/>
            <a:ext cx="12192000" cy="4572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사전 예방의 필요성 인식</a:t>
            </a:r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r>
              <a:rPr lang="en-US" altLang="ko-KR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“ </a:t>
            </a:r>
            <a:r>
              <a:rPr lang="ko-KR" altLang="en-US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순찰 </a:t>
            </a:r>
            <a:r>
              <a:rPr lang="ko-KR" altLang="en-US" sz="3600" b="1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적합지</a:t>
            </a:r>
            <a:r>
              <a:rPr lang="ko-KR" altLang="en-US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 선정 </a:t>
            </a:r>
            <a:r>
              <a:rPr lang="en-US" altLang="ko-KR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“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75B46DA-FE3E-414D-A0B4-7A6D61491128}"/>
              </a:ext>
            </a:extLst>
          </p:cNvPr>
          <p:cNvSpPr/>
          <p:nvPr/>
        </p:nvSpPr>
        <p:spPr>
          <a:xfrm>
            <a:off x="5853389" y="3248055"/>
            <a:ext cx="485222" cy="513717"/>
          </a:xfrm>
          <a:prstGeom prst="downArrow">
            <a:avLst>
              <a:gd name="adj1" fmla="val 35687"/>
              <a:gd name="adj2" fmla="val 380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5D373-C36D-47AE-81B5-65131BC296D4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22C86C-3F75-4CF6-A647-87B6B8CCFDFF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CB3040D-BC68-4CB2-BA3B-9C0EE8983FEB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337AD8F-925C-4495-BCFF-8F02FE3349CF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84EF1F-19F4-4813-9304-69AB3DB30DCA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149019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948</Words>
  <Application>Microsoft Office PowerPoint</Application>
  <PresentationFormat>와이드스크린</PresentationFormat>
  <Paragraphs>283</Paragraphs>
  <Slides>24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맑은 고딕</vt:lpstr>
      <vt:lpstr>DX방탄고딕</vt:lpstr>
      <vt:lpstr>Wingdings</vt:lpstr>
      <vt:lpstr>휴먼모음T</vt:lpstr>
      <vt:lpstr>나눔스퀘어_ac Bold</vt:lpstr>
      <vt:lpstr>나눔고딕</vt:lpstr>
      <vt:lpstr>나눔스퀘어 Bold</vt:lpstr>
      <vt:lpstr>Arial Rounded MT Bold</vt:lpstr>
      <vt:lpstr>Arial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이 혁재</cp:lastModifiedBy>
  <cp:revision>72</cp:revision>
  <dcterms:created xsi:type="dcterms:W3CDTF">2019-12-17T04:35:08Z</dcterms:created>
  <dcterms:modified xsi:type="dcterms:W3CDTF">2019-12-31T20:00:16Z</dcterms:modified>
</cp:coreProperties>
</file>